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73"/>
  </p:notesMasterIdLst>
  <p:handoutMasterIdLst>
    <p:handoutMasterId r:id="rId74"/>
  </p:handoutMasterIdLst>
  <p:sldIdLst>
    <p:sldId id="289" r:id="rId2"/>
    <p:sldId id="449" r:id="rId3"/>
    <p:sldId id="450" r:id="rId4"/>
    <p:sldId id="282" r:id="rId5"/>
    <p:sldId id="26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518" r:id="rId46"/>
    <p:sldId id="493" r:id="rId47"/>
    <p:sldId id="492" r:id="rId48"/>
    <p:sldId id="494" r:id="rId49"/>
    <p:sldId id="495" r:id="rId50"/>
    <p:sldId id="496" r:id="rId51"/>
    <p:sldId id="497" r:id="rId52"/>
    <p:sldId id="498" r:id="rId53"/>
    <p:sldId id="499" r:id="rId54"/>
    <p:sldId id="500" r:id="rId55"/>
    <p:sldId id="501" r:id="rId56"/>
    <p:sldId id="502" r:id="rId57"/>
    <p:sldId id="503" r:id="rId58"/>
    <p:sldId id="504" r:id="rId59"/>
    <p:sldId id="506" r:id="rId60"/>
    <p:sldId id="505" r:id="rId61"/>
    <p:sldId id="507" r:id="rId62"/>
    <p:sldId id="508" r:id="rId63"/>
    <p:sldId id="509" r:id="rId64"/>
    <p:sldId id="510" r:id="rId65"/>
    <p:sldId id="511" r:id="rId66"/>
    <p:sldId id="512" r:id="rId67"/>
    <p:sldId id="513" r:id="rId68"/>
    <p:sldId id="514" r:id="rId69"/>
    <p:sldId id="515" r:id="rId70"/>
    <p:sldId id="516" r:id="rId71"/>
    <p:sldId id="517" r:id="rId72"/>
  </p:sldIdLst>
  <p:sldSz cx="9144000" cy="6858000" type="screen4x3"/>
  <p:notesSz cx="6805613" cy="9939338"/>
  <p:embeddedFontLst>
    <p:embeddedFont>
      <p:font typeface="나눔손글씨 펜" charset="-127"/>
      <p:regular r:id="rId75"/>
    </p:embeddedFont>
    <p:embeddedFont>
      <p:font typeface="맑은 고딕" pitchFamily="50" charset="-127"/>
      <p:regular r:id="rId76"/>
      <p:bold r:id="rId77"/>
    </p:embeddedFont>
    <p:embeddedFont>
      <p:font typeface="HY견고딕" pitchFamily="18" charset="-127"/>
      <p:regular r:id="rId78"/>
    </p:embeddedFont>
    <p:embeddedFont>
      <p:font typeface="Cambria Math" pitchFamily="18" charset="0"/>
      <p:regular r:id="rId79"/>
    </p:embeddedFont>
    <p:embeddedFont>
      <p:font typeface="Tahoma" pitchFamily="34" charset="0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>
        <p:scale>
          <a:sx n="117" d="100"/>
          <a:sy n="117" d="100"/>
        </p:scale>
        <p:origin x="-87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4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강화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6418"/>
            <a:ext cx="820068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5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8994"/>
            <a:ext cx="8572528" cy="51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2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정책</a:t>
            </a:r>
            <a:r>
              <a:rPr lang="en-US" altLang="ko-KR" baseline="30000" dirty="0" smtClean="0"/>
              <a:t>policy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에이전트는 확률 규칙으로 행동을 결정하는데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규칙을 정책이라 부름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이 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북이라는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행동에 대해 동일 확률을 사용한다고 가정하면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정책을 다음과 같이 쓸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 smtClean="0"/>
              <a:t>동일 확률을 쓰는 이 정책이 좋은 정책인가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21356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1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더 좋은 정책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밖으로 나가는 행동을 배제하면 누적 보상액이 항상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82907"/>
            <a:ext cx="8280920" cy="92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6" y="3284984"/>
            <a:ext cx="7646243" cy="285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7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탐험과 탐사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탐험과 탐사 갈등 현상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탐험은 전체 공간을 골고루 찾아보는 전략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탐사는 특정한 곳 주위를 집중적으로 찾아보는 전략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2-2](</a:t>
            </a:r>
            <a:r>
              <a:rPr lang="ko-KR" altLang="en-US" dirty="0" smtClean="0"/>
              <a:t>무작위 탐색 알고리즘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극단적인 탐험 방식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2-3]</a:t>
            </a:r>
            <a:r>
              <a:rPr lang="ko-KR" altLang="en-US" dirty="0" smtClean="0"/>
              <a:t>과 지금까지 사용한 경사 </a:t>
            </a:r>
            <a:r>
              <a:rPr lang="ko-KR" altLang="en-US" dirty="0" err="1" smtClean="0"/>
              <a:t>하강법은</a:t>
            </a:r>
            <a:r>
              <a:rPr lang="ko-KR" altLang="en-US" dirty="0" smtClean="0"/>
              <a:t> 탐사 방식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탐험은 시간이 너무 오래 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탐사는 지역 </a:t>
            </a:r>
            <a:r>
              <a:rPr lang="ko-KR" altLang="en-US" dirty="0" err="1" smtClean="0"/>
              <a:t>최적해에</a:t>
            </a:r>
            <a:r>
              <a:rPr lang="ko-KR" altLang="en-US" dirty="0" smtClean="0"/>
              <a:t> 머무는 문제</a:t>
            </a:r>
            <a:endParaRPr lang="en-US" altLang="ko-KR" dirty="0" smtClean="0"/>
          </a:p>
          <a:p>
            <a:r>
              <a:rPr lang="ko-KR" altLang="en-US" dirty="0" smtClean="0"/>
              <a:t>강화 학습에서는 탐사로 치우치지 않게 주의를 기울여야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-</a:t>
            </a:r>
            <a:r>
              <a:rPr lang="ko-KR" altLang="en-US" dirty="0" smtClean="0"/>
              <a:t>손잡이 </a:t>
            </a:r>
            <a:r>
              <a:rPr lang="ko-KR" altLang="en-US" dirty="0" err="1" smtClean="0"/>
              <a:t>밴딧</a:t>
            </a:r>
            <a:r>
              <a:rPr lang="ko-KR" altLang="en-US" dirty="0" smtClean="0"/>
              <a:t> 문제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21088"/>
            <a:ext cx="544228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67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탐험과 탐사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처음에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탐험 방식으로 게임을 하다가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번 만에 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손잡이에서 </a:t>
            </a:r>
            <a:r>
              <a:rPr lang="ko-KR" altLang="en-US" dirty="0" err="1" smtClean="0"/>
              <a:t>잭팟이</a:t>
            </a:r>
            <a:r>
              <a:rPr lang="ko-KR" altLang="en-US" dirty="0" smtClean="0"/>
              <a:t> 터졌다고 가정하면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극단적인 탐사와 극단적인 탐험을 예시하면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균형 방식을 예시하면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강화 학습은 균형 방식을 사용함</a:t>
            </a:r>
            <a:r>
              <a:rPr lang="en-US" altLang="ko-KR" dirty="0" smtClean="0"/>
              <a:t>(9.4~9.5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6817"/>
            <a:ext cx="3181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6762899" cy="10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25144"/>
            <a:ext cx="6762899" cy="34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7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성질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행동을 결정할 때 이전 이력이 중요하지 않다면 </a:t>
            </a:r>
            <a:r>
              <a:rPr lang="ko-KR" altLang="en-US" dirty="0" err="1" smtClean="0"/>
              <a:t>마르코프</a:t>
            </a:r>
            <a:r>
              <a:rPr lang="ko-KR" altLang="en-US" dirty="0" smtClean="0"/>
              <a:t> 성질을 만족함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의 격자 세계와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9-7]</a:t>
            </a:r>
            <a:r>
              <a:rPr lang="ko-KR" altLang="en-US" dirty="0" smtClean="0"/>
              <a:t>의 바둑은 </a:t>
            </a:r>
            <a:r>
              <a:rPr lang="ko-KR" altLang="en-US" dirty="0" err="1" smtClean="0"/>
              <a:t>마르코프</a:t>
            </a:r>
            <a:r>
              <a:rPr lang="ko-KR" altLang="en-US" dirty="0" smtClean="0"/>
              <a:t> 성질을 만족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6" y="2708920"/>
            <a:ext cx="659900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1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성질을 수식으로 표현하면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첨자를 생략하여 간략히 표기하면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성질을 만족하지 못하는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크게 벗어나면 강화 학습 적용할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근사하게 만족하도록 상태 표현 설계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날씨에 따른 행동 결정 문제에서는 이틀 날씨를 상태로 표현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로켓 발사 제어 문제에서 위치 정보만 사용하는 </a:t>
            </a:r>
            <a:r>
              <a:rPr lang="ko-KR" altLang="en-US" dirty="0" smtClean="0"/>
              <a:t>대신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가속도 정보로 상태를 표현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7009"/>
            <a:ext cx="8136904" cy="32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429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4653136"/>
            <a:ext cx="657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1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환경 모델로서 </a:t>
            </a:r>
            <a:r>
              <a:rPr lang="en-US" altLang="ko-KR" dirty="0" smtClean="0"/>
              <a:t>MDP(Markov decision process)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환경은</a:t>
            </a:r>
            <a:r>
              <a:rPr lang="en-US" altLang="ko-KR" dirty="0" smtClean="0"/>
              <a:t> MDP</a:t>
            </a:r>
            <a:r>
              <a:rPr lang="ko-KR" altLang="en-US" dirty="0" smtClean="0"/>
              <a:t> 확률분포를 가지고 다음 상태와 보상을 정함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9-3])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결정론적 </a:t>
            </a:r>
            <a:r>
              <a:rPr lang="en-US" altLang="ko-KR" dirty="0" smtClean="0"/>
              <a:t>MDP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 9-1]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에서 동쪽이라는 행동을 취하면 항상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상태로 전환하고 보상은 </a:t>
            </a:r>
            <a:r>
              <a:rPr lang="en-US" altLang="ko-KR" dirty="0" smtClean="0"/>
              <a:t>0)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스토캐스틱</a:t>
            </a:r>
            <a:r>
              <a:rPr lang="ko-KR" altLang="en-US" dirty="0" smtClean="0"/>
              <a:t> </a:t>
            </a:r>
            <a:r>
              <a:rPr lang="en-US" altLang="ko-KR" dirty="0" smtClean="0"/>
              <a:t>MDP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가끔 돌풍이 불어 동쪽 행동을 취했는데 일정한 확률로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이 아니라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로도 갈 수 있는 경우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104775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0" y="2164897"/>
            <a:ext cx="8057530" cy="2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9283"/>
            <a:ext cx="6560278" cy="4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8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정책과 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9.2.1 </a:t>
            </a:r>
            <a:r>
              <a:rPr lang="ko-KR" altLang="en-US" dirty="0" smtClean="0"/>
              <a:t>정책</a:t>
            </a:r>
            <a:endParaRPr lang="en-US" altLang="ko-KR" dirty="0" smtClean="0"/>
          </a:p>
          <a:p>
            <a:r>
              <a:rPr lang="en-US" altLang="ko-KR" dirty="0" smtClean="0"/>
              <a:t>9.2.2 </a:t>
            </a:r>
            <a:r>
              <a:rPr lang="ko-KR" altLang="en-US" dirty="0" smtClean="0"/>
              <a:t>가치함수</a:t>
            </a:r>
            <a:endParaRPr lang="en-US" altLang="ko-KR" dirty="0" smtClean="0"/>
          </a:p>
          <a:p>
            <a:r>
              <a:rPr lang="en-US" altLang="ko-KR" dirty="0" smtClean="0"/>
              <a:t>9.2.3 </a:t>
            </a:r>
            <a:r>
              <a:rPr lang="ko-KR" altLang="en-US" dirty="0" smtClean="0"/>
              <a:t>최적 가치함수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20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강화 학습의 과업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9-1]</a:t>
            </a:r>
            <a:r>
              <a:rPr lang="ko-KR" altLang="en-US" dirty="0" smtClean="0"/>
              <a:t>의 과업은 상태 변화와 행동을 번갈아 수행하면서 목적을 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지도 학습이나 비지도 학습으로는 과업 달성 불가능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강화 학습으로 해결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65373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정책과 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강화 학습의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핵심은 좋은 정책을 찾는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좋은 정책이 있으면 누적 보상액을 최대로 만들 최적 행동을 매 순간 선택할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좋은 정책을 찾는 일은 지도 학습이 목적함수의 최적해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찾는 일에 비유할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smtClean="0"/>
              <a:t>좋은 정책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누적 보상을 최대화하려고 일부러 함정에 빠지는 행동까지 추론 가능해야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바둑에서 작은 말을 희생하여 대마를 잡는 상황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29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dirty="0" smtClean="0"/>
                  <a:t>는 상태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 smtClean="0"/>
                  <a:t>에서 행동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/>
                  <a:t>를 취할 확률을 명시한 것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9-1]</a:t>
                </a:r>
                <a:r>
                  <a:rPr lang="ko-KR" altLang="en-US" dirty="0" smtClean="0"/>
                  <a:t>의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9-4])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9246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8090297" cy="57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6" y="3713492"/>
            <a:ext cx="8388052" cy="232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8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927057" cy="550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6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1548" cy="362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3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292430" cy="77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1" y="2118178"/>
            <a:ext cx="8412715" cy="426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7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 알고리즘이 할 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정책 공간이 방대하여 모든 정책을 일일이 평가하고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제일 좋은 것을 선택하는 방법은 현실성이 없음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따라서 가치함수를 이용하는 전략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517085" cy="96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3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가치함수는 특정 정책의 좋은 정도를 측정하는 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좋은 정도는 상태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ko-KR" altLang="en-US" dirty="0" smtClean="0"/>
                  <a:t>로부터 종료 상태에 이르기까지 누적 보상액의 추정치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특정 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dirty="0" smtClean="0"/>
                  <a:t>에서 추정하며 상태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ko-KR" altLang="en-US" dirty="0" smtClean="0"/>
                  <a:t>의 함수이므로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 표기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4978"/>
            <a:ext cx="6620957" cy="454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0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08912" cy="562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0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(9.7)</a:t>
                </a:r>
                <a:r>
                  <a:rPr lang="ko-KR" altLang="en-US" dirty="0" smtClean="0"/>
                  <a:t>을 다시 쓰면</a:t>
                </a:r>
                <a:r>
                  <a:rPr lang="en-US" altLang="ko-KR" dirty="0" smtClean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가치함수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𝑠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구하는 식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 smtClean="0"/>
                  <a:t>는 경로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 확률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𝕣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/>
                  <a:t>경로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누적 보상액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r>
                  <a:rPr lang="ko-KR" altLang="en-US" sz="2000" dirty="0"/>
                  <a:t>누적 보상액을 계산하는 </a:t>
                </a:r>
                <a:r>
                  <a:rPr lang="ko-KR" altLang="en-US" sz="2000" dirty="0" smtClean="0"/>
                  <a:t>식</a:t>
                </a:r>
                <a:endParaRPr lang="en-US" altLang="ko-KR" sz="2000" dirty="0" smtClean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 smtClean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9-3]</a:t>
                </a:r>
                <a:r>
                  <a:rPr lang="ko-KR" altLang="en-US" dirty="0" smtClean="0"/>
                  <a:t>의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따라 상태 </a:t>
                </a:r>
                <a:r>
                  <a:rPr lang="en-US" altLang="ko-KR" dirty="0" smtClean="0"/>
                  <a:t>11</a:t>
                </a:r>
                <a:r>
                  <a:rPr lang="ko-KR" altLang="en-US" dirty="0" smtClean="0"/>
                  <a:t>에서 출발하여 </a:t>
                </a:r>
                <a:r>
                  <a:rPr lang="ko-KR" altLang="en-US" dirty="0" err="1" smtClean="0"/>
                  <a:t>북북서서를</a:t>
                </a:r>
                <a:r>
                  <a:rPr lang="ko-KR" altLang="en-US" dirty="0" smtClean="0"/>
                  <a:t> 거쳐 상태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에 도달하는 경로는 </a:t>
                </a:r>
                <a:r>
                  <a:rPr lang="en-US" altLang="ko-KR" dirty="0" smtClean="0"/>
                  <a:t>-1-1-1+5=2</a:t>
                </a:r>
                <a:r>
                  <a:rPr lang="ko-KR" altLang="en-US" dirty="0" smtClean="0"/>
                  <a:t>라는 누적 보상액을 받음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238125"/>
                <a:endParaRPr lang="en-US" altLang="ko-KR" sz="2400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0389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89960"/>
            <a:ext cx="7200800" cy="79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97538"/>
            <a:ext cx="6552728" cy="35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9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에피소드 과업과 영구 과업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아래와 같이 유한 경로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파란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부분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발생하는 과업을 에피소드 과업이라 부름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아래와 같이 무한 경로 </a:t>
                </a:r>
                <a:r>
                  <a:rPr lang="en-US" altLang="ko-KR" dirty="0" smtClean="0"/>
                  <a:t>(</a:t>
                </a:r>
                <a:r>
                  <a:rPr lang="ko-KR" altLang="en-US" dirty="0"/>
                  <a:t>파란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발생하는 과업을 영구 </a:t>
                </a:r>
                <a:r>
                  <a:rPr lang="ko-KR" altLang="en-US" dirty="0"/>
                  <a:t>과업이라 </a:t>
                </a:r>
                <a:r>
                  <a:rPr lang="ko-KR" altLang="en-US" dirty="0" smtClean="0"/>
                  <a:t>부름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영구 과업이 사용하는 할인 누적 보상액</a:t>
                </a: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할인율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0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ko-KR" altLang="en-US" b="0" i="1" dirty="0" smtClean="0">
                        <a:latin typeface="Cambria Math"/>
                      </a:rPr>
                      <m:t>𝛾</m:t>
                    </m:r>
                    <m:r>
                      <a:rPr lang="ko-KR" altLang="en-US" b="0" i="1" dirty="0" smtClean="0">
                        <a:latin typeface="Cambria Math"/>
                      </a:rPr>
                      <m:t>≤1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 smtClean="0"/>
                  <a:t>만 남으므로 매우 근시안적 보상액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탐욕 방법이 됨</a:t>
                </a:r>
                <a:r>
                  <a:rPr lang="en-US" altLang="ko-KR" dirty="0" smtClean="0"/>
                  <a:t>), 1</a:t>
                </a:r>
                <a:r>
                  <a:rPr lang="ko-KR" altLang="en-US" dirty="0" smtClean="0"/>
                  <a:t>이면 식 </a:t>
                </a:r>
                <a:r>
                  <a:rPr lang="en-US" altLang="ko-KR" dirty="0" smtClean="0"/>
                  <a:t>(9.10)</a:t>
                </a:r>
                <a:r>
                  <a:rPr lang="ko-KR" altLang="en-US" dirty="0" smtClean="0"/>
                  <a:t>과 같음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현재 순간에서 멀어질수록 보상을 할인하여 공헌도를 낮추는 셈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=0.9</m:t>
                    </m:r>
                  </m:oMath>
                </a14:m>
                <a:r>
                  <a:rPr lang="ko-KR" altLang="en-US" dirty="0" smtClean="0"/>
                  <a:t>이면 </a:t>
                </a:r>
                <a:r>
                  <a:rPr lang="en-US" altLang="ko-KR" dirty="0" smtClean="0"/>
                  <a:t>50</a:t>
                </a:r>
                <a:r>
                  <a:rPr lang="ko-KR" altLang="en-US" dirty="0" smtClean="0"/>
                  <a:t>만큼 지난 순간은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0.9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50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=0.52%</m:t>
                    </m:r>
                  </m:oMath>
                </a14:m>
                <a:r>
                  <a:rPr lang="ko-KR" altLang="en-US" dirty="0" smtClean="0"/>
                  <a:t>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남음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0950"/>
            <a:ext cx="7272808" cy="34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7416824" cy="341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640910" cy="83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2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강화 학습의 응용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스타크래프트와</a:t>
            </a:r>
            <a:r>
              <a:rPr lang="ko-KR" altLang="en-US" dirty="0" smtClean="0"/>
              <a:t> 같은 온라인 게임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장기나 바둑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윷놀이 같은 게임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엘리베이터 최적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자동차의 자율 주행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정유 생산 라인의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로켓 발사 제어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바둑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알파고와</a:t>
            </a:r>
            <a:r>
              <a:rPr lang="ko-KR" altLang="en-US" dirty="0" smtClean="0"/>
              <a:t> 알파고 제로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26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가치함수 추정을 위한 </a:t>
                </a:r>
                <a:r>
                  <a:rPr lang="ko-KR" altLang="en-US" dirty="0" err="1" smtClean="0"/>
                  <a:t>순환식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(9.9)</a:t>
                </a:r>
                <a:r>
                  <a:rPr lang="ko-KR" altLang="en-US" dirty="0" smtClean="0"/>
                  <a:t>는 모든 경로를 나열하는 방식이라 그대로 적용은 현실성이 없는데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순환 구조를 이용하여 </a:t>
                </a:r>
                <a:r>
                  <a:rPr lang="ko-KR" altLang="en-US" dirty="0" err="1" smtClean="0"/>
                  <a:t>순환식으로</a:t>
                </a:r>
                <a:r>
                  <a:rPr lang="ko-KR" altLang="en-US" dirty="0" smtClean="0"/>
                  <a:t> 바꾸어 쓸 수 있음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 상태 </a:t>
                </a:r>
                <a:r>
                  <a:rPr lang="en-US" altLang="ko-KR" dirty="0" smtClean="0"/>
                  <a:t>11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가치함숫값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(11)</m:t>
                    </m:r>
                  </m:oMath>
                </a14:m>
                <a:r>
                  <a:rPr lang="ko-KR" altLang="en-US" dirty="0" smtClean="0"/>
                  <a:t>은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일반화하면</a:t>
                </a:r>
                <a:r>
                  <a:rPr lang="en-US" altLang="ko-KR" dirty="0" smtClean="0"/>
                  <a:t>, 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ko-KR" altLang="en-US" dirty="0" smtClean="0"/>
                  <a:t>에서</a:t>
                </a:r>
                <a:r>
                  <a:rPr lang="en-US" altLang="ko-KR" i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 smtClean="0"/>
                  <a:t>를 실행했을 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전환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t="-536" b="-19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8083252" cy="22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19784"/>
            <a:ext cx="7521327" cy="81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60" y="6093296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벨만 수식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292080" y="5825125"/>
            <a:ext cx="720080" cy="405342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현재까지는 결정론적 프로세스를 다룸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어떤 상태에서 특정 행동을 취하면 항상 같은 상태로 전환하고 같은 보상을 받음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격자 세계 예제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err="1"/>
              <a:t>스토캐스틱</a:t>
            </a:r>
            <a:r>
              <a:rPr lang="ko-KR" altLang="en-US" dirty="0"/>
              <a:t>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어떤 상태에서 특정 행동을 취하면 </a:t>
            </a:r>
            <a:r>
              <a:rPr lang="ko-KR" altLang="en-US" dirty="0" smtClean="0"/>
              <a:t>확률에 따라 다른 상태로 </a:t>
            </a:r>
            <a:r>
              <a:rPr lang="ko-KR" altLang="en-US" dirty="0"/>
              <a:t>전환하고 </a:t>
            </a:r>
            <a:r>
              <a:rPr lang="ko-KR" altLang="en-US" dirty="0" smtClean="0"/>
              <a:t>다른 </a:t>
            </a:r>
            <a:r>
              <a:rPr lang="ko-KR" altLang="en-US" dirty="0"/>
              <a:t>보상을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격자 세계에서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 지점은 가끔 바람이 불어 동쪽이라는 행동을 선택했을 때</a:t>
            </a:r>
            <a:r>
              <a:rPr lang="en-US" altLang="ko-KR" dirty="0" smtClean="0"/>
              <a:t> 0.9 </a:t>
            </a:r>
            <a:r>
              <a:rPr lang="ko-KR" altLang="en-US" dirty="0" smtClean="0"/>
              <a:t>확률로 상태 </a:t>
            </a:r>
            <a:r>
              <a:rPr lang="en-US" altLang="ko-KR" dirty="0" smtClean="0"/>
              <a:t>7, 0.05 </a:t>
            </a:r>
            <a:r>
              <a:rPr lang="ko-KR" altLang="en-US" dirty="0" smtClean="0"/>
              <a:t>확률로 </a:t>
            </a:r>
            <a:r>
              <a:rPr lang="en-US" altLang="ko-KR" dirty="0" smtClean="0"/>
              <a:t>11, 0.05 </a:t>
            </a:r>
            <a:r>
              <a:rPr lang="ko-KR" altLang="en-US" dirty="0" smtClean="0"/>
              <a:t>확률로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으로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158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스토캐스틱 프로세스에서 가치함수 추정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𝑟</m:t>
                    </m:r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/>
                  <a:t>스토캐스틱</a:t>
                </a:r>
                <a:r>
                  <a:rPr lang="ko-KR" altLang="en-US" dirty="0"/>
                  <a:t> 정보를 표현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이 확률분포는 식</a:t>
                </a:r>
                <a:r>
                  <a:rPr lang="en-US" altLang="ko-KR" dirty="0" smtClean="0"/>
                  <a:t> (9.4)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MDP)</a:t>
                </a:r>
              </a:p>
              <a:p>
                <a:r>
                  <a:rPr lang="ko-KR" altLang="en-US" dirty="0" smtClean="0"/>
                  <a:t>영구 과업인 경우는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상태 가치함수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 smtClean="0"/>
                  <a:t>와 상태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행동 가치함수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(9.13)</a:t>
                </a:r>
                <a:r>
                  <a:rPr lang="ko-KR" altLang="en-US" dirty="0" smtClean="0"/>
                  <a:t>과 식 </a:t>
                </a:r>
                <a:r>
                  <a:rPr lang="en-US" altLang="ko-KR" dirty="0" smtClean="0"/>
                  <a:t>(9.14)</a:t>
                </a:r>
                <a:r>
                  <a:rPr lang="ko-KR" altLang="en-US" dirty="0" smtClean="0"/>
                  <a:t>는 상태의 함수이므로 상태 가치함수라 부름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(9.15)</a:t>
                </a:r>
                <a:r>
                  <a:rPr lang="ko-KR" altLang="en-US" dirty="0" smtClean="0"/>
                  <a:t>는 상태와 행동의 함수이므로 상태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행동 가치함수라 부름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dirty="0" smtClean="0"/>
                  <a:t>두 가치함수 사이에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  <m:r>
                          <a:rPr lang="en-US" altLang="ko-KR" i="1">
                            <a:latin typeface="Cambria Math"/>
                          </a:rPr>
                          <m:t>∈</m:t>
                        </m:r>
                        <m:r>
                          <a:rPr lang="en-US" altLang="ko-KR" i="1">
                            <a:latin typeface="Cambria Math"/>
                          </a:rPr>
                          <m:t>𝒜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r>
                  <a:rPr lang="ko-KR" altLang="en-US" dirty="0" smtClean="0"/>
                  <a:t>가 성립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b="-7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5"/>
            <a:ext cx="7200800" cy="64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292011"/>
            <a:ext cx="7200801" cy="70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2280" y="831843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벨만 수식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6228184" y="1289043"/>
            <a:ext cx="864096" cy="33975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228184" y="1289043"/>
            <a:ext cx="864096" cy="200296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5301208"/>
            <a:ext cx="7200800" cy="68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1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최적 정책을 찾는 식 </a:t>
            </a:r>
            <a:r>
              <a:rPr lang="en-US" altLang="ko-KR" dirty="0" smtClean="0"/>
              <a:t>(9.8)</a:t>
            </a:r>
            <a:r>
              <a:rPr lang="ko-KR" altLang="en-US" dirty="0" smtClean="0"/>
              <a:t>을 가치함수를 이용하여 다시 쓰면</a:t>
            </a:r>
            <a:r>
              <a:rPr lang="en-US" altLang="ko-KR" dirty="0" smtClean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lvl="1"/>
            <a:r>
              <a:rPr lang="ko-KR" altLang="en-US" dirty="0" smtClean="0"/>
              <a:t>이들 식은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선언적 의미일 뿐 실제 계산 방법은 제시하지 않음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계산이 가능하도록 바꿔 쓰면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(9.17)</a:t>
            </a:r>
            <a:r>
              <a:rPr lang="ko-KR" altLang="en-US" dirty="0" smtClean="0"/>
              <a:t>은 식 </a:t>
            </a:r>
            <a:r>
              <a:rPr lang="en-US" altLang="ko-KR" dirty="0" smtClean="0"/>
              <a:t>(9.13)</a:t>
            </a:r>
            <a:r>
              <a:rPr lang="ko-KR" altLang="en-US" dirty="0" smtClean="0"/>
              <a:t>의 평균 연산자를 </a:t>
            </a:r>
            <a:r>
              <a:rPr lang="en-US" altLang="ko-KR" dirty="0" smtClean="0"/>
              <a:t>max </a:t>
            </a:r>
            <a:r>
              <a:rPr lang="ko-KR" altLang="en-US" dirty="0" smtClean="0"/>
              <a:t>연산자로 바꾼 것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2" y="1340768"/>
            <a:ext cx="7145660" cy="48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2" y="2964484"/>
            <a:ext cx="7165691" cy="68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21088"/>
            <a:ext cx="6445399" cy="217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5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가치함수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영구 과업으로 바꿔 쓰면</a:t>
            </a:r>
            <a:r>
              <a:rPr lang="en-US" altLang="ko-KR" dirty="0" smtClean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r>
              <a:rPr lang="ko-KR" altLang="en-US" dirty="0" smtClean="0"/>
              <a:t>식 </a:t>
            </a:r>
            <a:r>
              <a:rPr lang="en-US" altLang="ko-KR" dirty="0" smtClean="0"/>
              <a:t>(9.17)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(9.18)</a:t>
            </a:r>
            <a:r>
              <a:rPr lang="ko-KR" altLang="en-US" dirty="0" smtClean="0"/>
              <a:t>을 어떻게 계산하나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상태들이 순환적으로 연결되어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어느 상태도 값이 정해져 있지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이들을 푸는 보편적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정책을 임의로 설정하고 출발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가치함수 계산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정책 개선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가치함수 계산 </a:t>
            </a:r>
            <a:r>
              <a:rPr lang="en-US" altLang="ko-KR" dirty="0" smtClean="0">
                <a:sym typeface="Wingdings" pitchFamily="2" charset="2"/>
              </a:rPr>
              <a:t> …</a:t>
            </a:r>
          </a:p>
          <a:p>
            <a:pPr lvl="2"/>
            <a:r>
              <a:rPr lang="en-US" altLang="ko-KR" dirty="0" smtClean="0">
                <a:sym typeface="Wingdings" pitchFamily="2" charset="2"/>
              </a:rPr>
              <a:t>9.3</a:t>
            </a:r>
            <a:r>
              <a:rPr lang="ko-KR" altLang="en-US" dirty="0" smtClean="0">
                <a:sym typeface="Wingdings" pitchFamily="2" charset="2"/>
              </a:rPr>
              <a:t>절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동적 프로그래밍</a:t>
            </a:r>
            <a:r>
              <a:rPr lang="en-US" altLang="ko-KR" dirty="0" smtClean="0">
                <a:sym typeface="Wingdings" pitchFamily="2" charset="2"/>
              </a:rPr>
              <a:t>), 9.4</a:t>
            </a:r>
            <a:r>
              <a:rPr lang="ko-KR" altLang="en-US" dirty="0" smtClean="0">
                <a:sym typeface="Wingdings" pitchFamily="2" charset="2"/>
              </a:rPr>
              <a:t>절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몬테카를로</a:t>
            </a:r>
            <a:r>
              <a:rPr lang="ko-KR" altLang="en-US" dirty="0" smtClean="0">
                <a:sym typeface="Wingdings" pitchFamily="2" charset="2"/>
              </a:rPr>
              <a:t> 방법</a:t>
            </a:r>
            <a:r>
              <a:rPr lang="en-US" altLang="ko-KR" dirty="0" smtClean="0">
                <a:sym typeface="Wingdings" pitchFamily="2" charset="2"/>
              </a:rPr>
              <a:t>), 9.5</a:t>
            </a:r>
            <a:r>
              <a:rPr lang="ko-KR" altLang="en-US" dirty="0" smtClean="0">
                <a:sym typeface="Wingdings" pitchFamily="2" charset="2"/>
              </a:rPr>
              <a:t>절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시간차 학습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은 이 방식을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6768752" cy="62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4104109" cy="241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1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동적 프로그래밍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9.3.1 </a:t>
            </a:r>
            <a:r>
              <a:rPr lang="ko-KR" altLang="en-US" dirty="0" smtClean="0"/>
              <a:t>정책 반복 알고리즘</a:t>
            </a:r>
            <a:endParaRPr lang="en-US" altLang="ko-KR" dirty="0" smtClean="0"/>
          </a:p>
          <a:p>
            <a:r>
              <a:rPr lang="en-US" altLang="ko-KR" dirty="0" smtClean="0"/>
              <a:t>9.3.2 </a:t>
            </a:r>
            <a:r>
              <a:rPr lang="ko-KR" altLang="en-US" dirty="0" smtClean="0"/>
              <a:t>가치 반복 알고리즘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강화 학습에서 동적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초창기 강화 학습이 사용한 고전적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MDP</a:t>
            </a:r>
            <a:r>
              <a:rPr lang="ko-KR" altLang="en-US" dirty="0"/>
              <a:t> </a:t>
            </a:r>
            <a:r>
              <a:rPr lang="ko-KR" altLang="en-US" dirty="0" smtClean="0"/>
              <a:t>확률분포가 주어져야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상태와 행동의 개수가 적어야 한다는 강한 제약 조건 하에서 작동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현대적 알고리즘의 토대를 이루는 핵심 개념과 아이디어 제공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135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동적 프로그래밍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문제해결 방법론으로서 동적 프로그래밍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모든 쌍 최단 경로 찾기</a:t>
                </a:r>
                <a:r>
                  <a:rPr lang="en-US" altLang="ko-KR" baseline="30000" dirty="0" smtClean="0"/>
                  <a:t>all-pair shortest path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행렬 곱셈 순서</a:t>
                </a:r>
                <a:r>
                  <a:rPr lang="en-US" altLang="ko-KR" baseline="30000" dirty="0" smtClean="0"/>
                  <a:t>matrix chain multiplication </a:t>
                </a:r>
                <a:r>
                  <a:rPr lang="ko-KR" altLang="en-US" dirty="0" smtClean="0"/>
                  <a:t>문제 등을 효율적으로 푸는 문제해결 방법론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상향식 방법론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행렬 곱셈 순서 문제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가장 작은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단위의 부분 문제로 분해한 후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개 행렬의 답을 구하여 표에 기록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표를 보고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조합에 대한 답을 구하여 표에 기록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표를 보고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조합에 대한 답을 구하여 표에 기록하는 과정을 반복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 smtClean="0"/>
                  <a:t>번째 단계의 답을 가지고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dirty="0" smtClean="0"/>
                  <a:t>번째 답을 구하기 위한 </a:t>
                </a:r>
                <a:r>
                  <a:rPr lang="ko-KR" altLang="en-US" dirty="0" err="1" smtClean="0"/>
                  <a:t>순환식</a:t>
                </a:r>
                <a:r>
                  <a:rPr lang="ko-KR" altLang="en-US" dirty="0" smtClean="0"/>
                  <a:t> 필요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smtClean="0"/>
                  <a:t>강화 학습에서는 </a:t>
                </a:r>
                <a:r>
                  <a:rPr lang="ko-KR" altLang="en-US" dirty="0" err="1" smtClean="0"/>
                  <a:t>스토캐스틱</a:t>
                </a:r>
                <a:r>
                  <a:rPr lang="ko-KR" altLang="en-US" dirty="0" smtClean="0"/>
                  <a:t> 동적 프로그래밍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(9.13)</a:t>
                </a:r>
                <a:r>
                  <a:rPr lang="ko-KR" altLang="en-US" dirty="0"/>
                  <a:t>이나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(9.17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과 같은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확률을 포함한 </a:t>
                </a:r>
                <a:r>
                  <a:rPr lang="ko-KR" altLang="en-US" dirty="0" err="1" smtClean="0"/>
                  <a:t>순환식을</a:t>
                </a:r>
                <a:r>
                  <a:rPr lang="ko-KR" altLang="en-US" dirty="0" smtClean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6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정책 반복 알고리즘이 사용하는 평가</a:t>
            </a:r>
            <a:r>
              <a:rPr lang="en-US" altLang="ko-KR" dirty="0" smtClean="0"/>
              <a:t>-</a:t>
            </a:r>
            <a:r>
              <a:rPr lang="ko-KR" altLang="en-US" dirty="0" smtClean="0"/>
              <a:t>개선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평가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정책에서 가치함수를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개선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가치함수를 이용하여 정책을 갱신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07" y="995281"/>
            <a:ext cx="209633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4" y="2492896"/>
            <a:ext cx="6685638" cy="39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3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정책 반복 알고리즘의 과다한 시간 소요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복잡성 등이 요인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198982"/>
            <a:ext cx="48482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9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가치 반복 알고리즘의 전략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MDP</a:t>
            </a:r>
            <a:r>
              <a:rPr lang="ko-KR" altLang="en-US" dirty="0" smtClean="0"/>
              <a:t>를 보고 최적 가치함수를 찾은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 가치함수로부터 최적 정책을 찾음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 smtClean="0"/>
              <a:t>MDP</a:t>
            </a:r>
            <a:r>
              <a:rPr lang="ko-KR" altLang="en-US" dirty="0" smtClean="0"/>
              <a:t>에 따라 가치함수를 더 좋은 가치함수로 갱신하는 식 </a:t>
            </a:r>
            <a:r>
              <a:rPr lang="en-US" altLang="ko-KR" dirty="0" smtClean="0"/>
              <a:t>(9.19)</a:t>
            </a:r>
            <a:endParaRPr lang="en-US" altLang="ko-KR" dirty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(9.17)</a:t>
            </a:r>
            <a:r>
              <a:rPr lang="ko-KR" altLang="en-US" dirty="0" smtClean="0"/>
              <a:t>을 개조하여 얻음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4468341" cy="163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5229200"/>
            <a:ext cx="7486799" cy="67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2" y="1444622"/>
            <a:ext cx="7753587" cy="2960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9202"/>
            <a:ext cx="8126685" cy="534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6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152606" cy="503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1742"/>
            <a:ext cx="8534674" cy="476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0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496944" cy="541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2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는 부트스트랩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수렴하기 이전에는 모든 상태가 불완전한 상황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다른 상태의 불완전한 </a:t>
            </a:r>
            <a:r>
              <a:rPr lang="ko-KR" altLang="en-US" dirty="0" err="1" smtClean="0">
                <a:sym typeface="Wingdings" pitchFamily="2" charset="2"/>
              </a:rPr>
              <a:t>추측값으로</a:t>
            </a:r>
            <a:r>
              <a:rPr lang="ko-KR" altLang="en-US" dirty="0" smtClean="0">
                <a:sym typeface="Wingdings" pitchFamily="2" charset="2"/>
              </a:rPr>
              <a:t> 자신의 </a:t>
            </a:r>
            <a:r>
              <a:rPr lang="ko-KR" altLang="en-US" dirty="0" err="1" smtClean="0">
                <a:sym typeface="Wingdings" pitchFamily="2" charset="2"/>
              </a:rPr>
              <a:t>추측값을</a:t>
            </a:r>
            <a:r>
              <a:rPr lang="ko-KR" altLang="en-US" dirty="0" smtClean="0">
                <a:sym typeface="Wingdings" pitchFamily="2" charset="2"/>
              </a:rPr>
              <a:t> 정하는 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9-14]</a:t>
            </a:r>
            <a:r>
              <a:rPr lang="ko-KR" altLang="en-US" dirty="0" smtClean="0">
                <a:sym typeface="Wingdings" pitchFamily="2" charset="2"/>
              </a:rPr>
              <a:t>를 보면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목표 지점에 인접한 상태</a:t>
            </a:r>
            <a:r>
              <a:rPr lang="en-US" altLang="ko-KR" dirty="0" smtClean="0">
                <a:sym typeface="Wingdings" pitchFamily="2" charset="2"/>
              </a:rPr>
              <a:t>(2, 5,</a:t>
            </a:r>
            <a:r>
              <a:rPr lang="ko-KR" altLang="en-US" dirty="0" smtClean="0"/>
              <a:t> </a:t>
            </a:r>
            <a:r>
              <a:rPr lang="en-US" altLang="ko-KR" dirty="0" smtClean="0"/>
              <a:t>12, 15</a:t>
            </a:r>
            <a:r>
              <a:rPr lang="ko-KR" altLang="en-US" dirty="0" smtClean="0"/>
              <a:t>번 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가장 먼저 </a:t>
            </a:r>
            <a:r>
              <a:rPr lang="ko-KR" altLang="en-US" dirty="0" err="1" smtClean="0"/>
              <a:t>가치함숫값을</a:t>
            </a:r>
            <a:r>
              <a:rPr lang="ko-KR" altLang="en-US" dirty="0" smtClean="0"/>
              <a:t> 확정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값이 이웃 상태로 전파되는 과정이 동적 프로그래밍의 핵심 원리</a:t>
            </a:r>
            <a:endParaRPr lang="en-US" altLang="ko-KR" dirty="0"/>
          </a:p>
          <a:p>
            <a:r>
              <a:rPr lang="ko-KR" altLang="en-US" dirty="0" smtClean="0"/>
              <a:t>제자리 연산으로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부트스트랩 방식은 모든 상태가 이전 값을 이용하여 현재 값을 계산해야 공평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배열 하나만 써서 갱신하는 제자리 연산이 불가능하여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두 개 배열을 번갈아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그럼에도 제자리 연산으로 구현하면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성능 저하 없음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12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제자리 버전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에서 반복 수를 제어하는 변수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를 제거함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2" y="1844824"/>
            <a:ext cx="7265020" cy="445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5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동적 프로그래밍의 한계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상태 공간이 방대한 경우 계산 불가능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백가몬은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en-US" altLang="ko-KR" baseline="30000" dirty="0" smtClean="0"/>
              <a:t>20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가량의 상태가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상태 하나 </a:t>
            </a:r>
            <a:r>
              <a:rPr lang="ko-KR" altLang="en-US" dirty="0" smtClean="0"/>
              <a:t>처리하는 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초가 걸린다면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상태를 </a:t>
            </a:r>
            <a:r>
              <a:rPr lang="ko-KR" altLang="en-US" dirty="0" smtClean="0"/>
              <a:t>처리하는 데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만 년 가량 걸림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92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9.4.1 </a:t>
                </a:r>
                <a:r>
                  <a:rPr lang="ko-KR" altLang="en-US" dirty="0" smtClean="0"/>
                  <a:t>훈련집합의 수집과 정책 평가</a:t>
                </a:r>
                <a:endParaRPr lang="en-US" altLang="ko-KR" dirty="0" smtClean="0"/>
              </a:p>
              <a:p>
                <a:r>
                  <a:rPr lang="en-US" altLang="ko-KR" dirty="0" smtClean="0"/>
                  <a:t>9.4.2 </a:t>
                </a:r>
                <a:r>
                  <a:rPr lang="ko-KR" altLang="en-US" dirty="0" smtClean="0"/>
                  <a:t>최적 정책 탐색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환경 모델에 대한 정보가 부족한 상황에서는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즉 </a:t>
                </a:r>
                <a:r>
                  <a:rPr lang="en-US" altLang="ko-KR" dirty="0" smtClean="0"/>
                  <a:t>MDP</a:t>
                </a:r>
                <a:r>
                  <a:rPr lang="ko-KR" altLang="en-US" dirty="0" smtClean="0"/>
                  <a:t>가 없는 상황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확률분포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𝑟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en-US" altLang="ko-KR" i="1">
                        <a:latin typeface="Cambria Math"/>
                      </a:rPr>
                      <m:t>𝑠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가 주어지지 않은 상황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MDP</a:t>
                </a:r>
                <a:r>
                  <a:rPr lang="ko-KR" altLang="en-US" dirty="0" smtClean="0"/>
                  <a:t>를 요구하는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9-1]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9-2]</a:t>
                </a:r>
                <a:r>
                  <a:rPr lang="ko-KR" altLang="en-US" dirty="0"/>
                  <a:t>의 동적 프로그래밍은 </a:t>
                </a:r>
                <a:r>
                  <a:rPr lang="ko-KR" altLang="en-US" dirty="0" smtClean="0"/>
                  <a:t>적용 불가능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다행히 불완전한 모델로부터 샘플을 생성하거나 수집할 수 있는 경우 많음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바둑에서 이전 </a:t>
                </a:r>
                <a:r>
                  <a:rPr lang="ko-KR" altLang="en-US" dirty="0" err="1" smtClean="0"/>
                  <a:t>기보를</a:t>
                </a:r>
                <a:r>
                  <a:rPr lang="ko-KR" altLang="en-US" dirty="0" smtClean="0"/>
                  <a:t> 샘플로 활용 또는 프로그램과 프로그램을 대결시켜 샘플을 만들어 냄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몬테카를로</a:t>
                </a:r>
                <a:r>
                  <a:rPr lang="ko-KR" altLang="en-US" dirty="0" smtClean="0"/>
                  <a:t> 방법은 샘플을 훈련집합으로 사용하여 최적 정책을 알아내는</a:t>
                </a:r>
                <a:r>
                  <a:rPr lang="en-US" altLang="ko-KR" dirty="0" smtClean="0">
                    <a:sym typeface="Wingdings" pitchFamily="2" charset="2"/>
                  </a:rPr>
                  <a:t> ‘</a:t>
                </a:r>
                <a:r>
                  <a:rPr lang="ko-KR" altLang="en-US" dirty="0" smtClean="0">
                    <a:sym typeface="Wingdings" pitchFamily="2" charset="2"/>
                  </a:rPr>
                  <a:t>학습</a:t>
                </a:r>
                <a:r>
                  <a:rPr lang="en-US" altLang="ko-KR" dirty="0" smtClean="0">
                    <a:sym typeface="Wingdings" pitchFamily="2" charset="2"/>
                  </a:rPr>
                  <a:t>’</a:t>
                </a:r>
                <a:r>
                  <a:rPr lang="ko-KR" altLang="en-US" dirty="0" smtClean="0">
                    <a:sym typeface="Wingdings" pitchFamily="2" charset="2"/>
                  </a:rPr>
                  <a:t> 기반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7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에피소드로부터 훈련집합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에피소드 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9-4]</a:t>
            </a:r>
            <a:r>
              <a:rPr lang="ko-KR" altLang="en-US" dirty="0" smtClean="0"/>
              <a:t>에서 이동 경로의 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바둑에서 </a:t>
            </a:r>
            <a:r>
              <a:rPr lang="ko-KR" altLang="en-US" dirty="0" err="1" smtClean="0"/>
              <a:t>기보</a:t>
            </a:r>
            <a:r>
              <a:rPr lang="ko-KR" altLang="en-US" dirty="0" smtClean="0"/>
              <a:t>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에피소드는 식 </a:t>
            </a:r>
            <a:r>
              <a:rPr lang="en-US" altLang="ko-KR" dirty="0" smtClean="0"/>
              <a:t>(9.20)</a:t>
            </a:r>
            <a:r>
              <a:rPr lang="ko-KR" altLang="en-US" dirty="0" smtClean="0"/>
              <a:t>처럼 표기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에피소드로부터 샘플 수집</a:t>
            </a:r>
            <a:r>
              <a:rPr lang="en-US" altLang="ko-KR" dirty="0" smtClean="0"/>
              <a:t>(</a:t>
            </a:r>
            <a:r>
              <a:rPr lang="ko-KR" altLang="en-US" dirty="0" smtClean="0"/>
              <a:t>첫 방문과 모든 방문 방식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이 두 군데서 발생하는데 첫 방문은 앞에 것만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방문은 둘 다 수집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모든 방문의 수집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2" y="2060848"/>
            <a:ext cx="7906271" cy="33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97821"/>
            <a:ext cx="6192689" cy="35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43593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8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상태</a:t>
            </a:r>
            <a:r>
              <a:rPr lang="en-US" altLang="ko-KR" dirty="0" smtClean="0"/>
              <a:t>-</a:t>
            </a:r>
            <a:r>
              <a:rPr lang="ko-KR" altLang="en-US" dirty="0" smtClean="0"/>
              <a:t>행동 샘플을 수집하면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실제 수집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현장에서 수집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바둑 </a:t>
            </a:r>
            <a:r>
              <a:rPr lang="ko-KR" altLang="en-US" dirty="0" err="1" smtClean="0"/>
              <a:t>기보</a:t>
            </a:r>
            <a:r>
              <a:rPr lang="ko-KR" altLang="en-US" dirty="0" smtClean="0"/>
              <a:t> 수집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알파고는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만 개 </a:t>
            </a:r>
            <a:r>
              <a:rPr lang="ko-KR" altLang="en-US" dirty="0" err="1" smtClean="0"/>
              <a:t>기보에서</a:t>
            </a:r>
            <a:r>
              <a:rPr lang="ko-KR" altLang="en-US" dirty="0" smtClean="0"/>
              <a:t> 대략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천만 개 샘플을 수집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두 개 프로그램을 </a:t>
            </a:r>
            <a:r>
              <a:rPr lang="ko-KR" altLang="en-US" dirty="0" smtClean="0"/>
              <a:t>대결시켜 </a:t>
            </a:r>
            <a:r>
              <a:rPr lang="ko-KR" altLang="en-US" dirty="0" err="1" smtClean="0"/>
              <a:t>기보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MDP</a:t>
            </a:r>
            <a:r>
              <a:rPr lang="ko-KR" altLang="en-US" dirty="0" smtClean="0"/>
              <a:t>가 있는 경우 확률분포에 따라 에피소드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480720" cy="236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0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학습의 원리와 성질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9.1.1 </a:t>
            </a:r>
            <a:r>
              <a:rPr lang="ko-KR" altLang="en-US" dirty="0" smtClean="0"/>
              <a:t>계산 모형</a:t>
            </a:r>
            <a:endParaRPr lang="en-US" altLang="ko-KR" dirty="0" smtClean="0"/>
          </a:p>
          <a:p>
            <a:r>
              <a:rPr lang="en-US" altLang="ko-KR" dirty="0" smtClean="0"/>
              <a:t>9.1.2 </a:t>
            </a:r>
            <a:r>
              <a:rPr lang="ko-KR" altLang="en-US" dirty="0" smtClean="0"/>
              <a:t>탐험과 탐사</a:t>
            </a:r>
            <a:endParaRPr lang="en-US" altLang="ko-KR" dirty="0" smtClean="0"/>
          </a:p>
          <a:p>
            <a:r>
              <a:rPr lang="en-US" altLang="ko-KR" dirty="0" smtClean="0"/>
              <a:t>9.1.3 </a:t>
            </a:r>
            <a:r>
              <a:rPr lang="ko-KR" altLang="en-US" dirty="0" err="1" smtClean="0"/>
              <a:t>마르코프</a:t>
            </a:r>
            <a:r>
              <a:rPr lang="ko-KR" altLang="en-US" dirty="0" smtClean="0"/>
              <a:t> 결정 프로세스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훈련집합으로 정책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/>
              <a:t>로 가치함수를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추정하는 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7" y="1628800"/>
            <a:ext cx="6601207" cy="162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0" y="3429000"/>
            <a:ext cx="6765950" cy="328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5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몬테카를로</a:t>
            </a:r>
            <a:r>
              <a:rPr lang="ko-KR" altLang="en-US" dirty="0" smtClean="0"/>
              <a:t> 방법과 동적 프로그래밍의 비교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몬테카를로는</a:t>
            </a:r>
            <a:r>
              <a:rPr lang="ko-KR" altLang="en-US" dirty="0" smtClean="0"/>
              <a:t> 훈련집합을 사용하므로 특정 상태에 대해서만 가치함수 계산이 가능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4520927" cy="217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8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탐험과 탐사 조절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학습 과정에서 탐사에 치우칠 위험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어떤 상태에서 우연히 열등한 행동이 발생하였다면 이후 그 행동만 선택할 가능성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9-6]</a:t>
                </a:r>
                <a:r>
                  <a:rPr lang="ko-KR" altLang="en-US" dirty="0" smtClean="0"/>
                  <a:t>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손잡이 </a:t>
                </a:r>
                <a:r>
                  <a:rPr lang="ko-KR" altLang="en-US" dirty="0" err="1" smtClean="0"/>
                  <a:t>밴딧</a:t>
                </a:r>
                <a:r>
                  <a:rPr lang="ko-KR" altLang="en-US" dirty="0" smtClean="0"/>
                  <a:t> 문제의 사례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탐사에 따른 조기 수렴을 피하는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가지 방법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/>
                  <a:t>탐험형</a:t>
                </a:r>
                <a:r>
                  <a:rPr lang="ko-KR" altLang="en-US" dirty="0" smtClean="0"/>
                  <a:t> 시작</a:t>
                </a:r>
                <a:r>
                  <a:rPr lang="en-US" altLang="ko-KR" baseline="30000" dirty="0" smtClean="0"/>
                  <a:t>exploring starts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행동 쌍이 골고루 발생하도록 배려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소프트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주류에서 벗어난 상태 행동에 일정한 확률을 배정하여 선택 가능성 열어둠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7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20" y="980728"/>
            <a:ext cx="8183835" cy="5513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71296" y="3212976"/>
            <a:ext cx="19442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126957" cy="562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5696" y="4764496"/>
            <a:ext cx="2816476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몬테카를로</a:t>
            </a:r>
            <a:r>
              <a:rPr lang="ko-KR" altLang="en-US" dirty="0" smtClean="0"/>
              <a:t> 방법의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환경 모델이 없어도 적용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에피소드를 수집할 수 있다면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부트스트랩 방식이 아니므로 관심 있는 상태에 대해서만 최적 가치와 최적 정책을 추정할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마르코프</a:t>
            </a:r>
            <a:r>
              <a:rPr lang="ko-KR" altLang="en-US" dirty="0" smtClean="0"/>
              <a:t> 성질에서 크게 벗어나도 적용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에피소드가 문제의 특성을 반영함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40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9.5.1 </a:t>
            </a:r>
            <a:r>
              <a:rPr lang="ko-KR" altLang="en-US" dirty="0" smtClean="0"/>
              <a:t>정책 평가</a:t>
            </a:r>
            <a:endParaRPr lang="en-US" altLang="ko-KR" dirty="0" smtClean="0"/>
          </a:p>
          <a:p>
            <a:r>
              <a:rPr lang="en-US" altLang="ko-KR" dirty="0" smtClean="0"/>
              <a:t>9.5.2 </a:t>
            </a:r>
            <a:r>
              <a:rPr lang="en-US" altLang="ko-KR" dirty="0" err="1" smtClean="0"/>
              <a:t>Sarsa</a:t>
            </a:r>
            <a:endParaRPr lang="en-US" altLang="ko-KR" dirty="0" smtClean="0"/>
          </a:p>
          <a:p>
            <a:r>
              <a:rPr lang="en-US" altLang="ko-KR" dirty="0" smtClean="0"/>
              <a:t>9.5.3 Q-</a:t>
            </a:r>
            <a:r>
              <a:rPr lang="ko-KR" altLang="en-US" dirty="0" smtClean="0"/>
              <a:t>학습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시간차 학습은 동적 프로그래밍과 </a:t>
            </a:r>
            <a:r>
              <a:rPr lang="ko-KR" altLang="en-US" dirty="0" err="1" smtClean="0"/>
              <a:t>몬테카를로</a:t>
            </a:r>
            <a:r>
              <a:rPr lang="ko-KR" altLang="en-US" dirty="0" smtClean="0"/>
              <a:t> 방법의 중간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동적 프로그래밍은 </a:t>
            </a:r>
            <a:r>
              <a:rPr lang="en-US" altLang="ko-KR" dirty="0" smtClean="0"/>
              <a:t>MDP </a:t>
            </a:r>
            <a:r>
              <a:rPr lang="ko-KR" altLang="en-US" dirty="0" smtClean="0"/>
              <a:t>확률분포를 사용하며 부트스트랩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몬테카를로는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MDP </a:t>
            </a:r>
            <a:r>
              <a:rPr lang="ko-KR" altLang="en-US" dirty="0" smtClean="0"/>
              <a:t>확률분포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훈련집합을 사용하며 부트스트랩 방식이 아님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시간차 학습은 훈련집합을 사용하며 부트스트랩 방식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동적 프로그래밍과 </a:t>
            </a:r>
            <a:r>
              <a:rPr lang="ko-KR" altLang="en-US" dirty="0" err="1" smtClean="0">
                <a:sym typeface="Wingdings" pitchFamily="2" charset="2"/>
              </a:rPr>
              <a:t>몬테카를로의</a:t>
            </a:r>
            <a:r>
              <a:rPr lang="ko-KR" altLang="en-US" dirty="0" smtClean="0">
                <a:sym typeface="Wingdings" pitchFamily="2" charset="2"/>
              </a:rPr>
              <a:t> 장점을 겸비한 셈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967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새로운 샘플로 가치함수를 갱신하는 수식 유도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에피소드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⋯ </m:t>
                    </m:r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⋯ [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r>
                      <a:rPr lang="en-US" altLang="ko-KR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⋯ [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처리하는 절차</a:t>
                </a:r>
                <a:r>
                  <a:rPr lang="en-US" altLang="ko-KR" dirty="0" smtClean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이 샘플을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𝑍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에 추가한 다음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다음 식을 적용하여 가치함수를 갱신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번째로 추가되었다면 다음 식이 성립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𝑜𝑙𝑑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직전까지 </a:t>
                </a:r>
                <a:r>
                  <a:rPr lang="ko-KR" altLang="en-US" dirty="0" err="1" smtClean="0"/>
                  <a:t>가치함숫값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먼저 추가된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/>
                  <a:t>개 샘플의 평균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7" y="3356992"/>
            <a:ext cx="2880320" cy="7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661248"/>
            <a:ext cx="7636148" cy="64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7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간략한 표기로 식을 다시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(9.21)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몬테카를로</a:t>
                </a:r>
                <a:r>
                  <a:rPr lang="ko-KR" altLang="en-US" dirty="0" smtClean="0"/>
                  <a:t> 방법은 종료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 도달해야만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갱신이 일어나는데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(9.23)</a:t>
                </a:r>
                <a:r>
                  <a:rPr lang="ko-KR" altLang="en-US" dirty="0" smtClean="0"/>
                  <a:t>을 이용하여 매 순간 갱신할 수 있나</a:t>
                </a:r>
                <a:r>
                  <a:rPr lang="en-US" altLang="ko-KR" dirty="0" smtClean="0"/>
                  <a:t>? 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ym typeface="Wingdings" pitchFamily="2" charset="2"/>
                  </a:rPr>
                  <a:t>시간차 학습의 핵심 아이디어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(9.23)</a:t>
                </a:r>
                <a:r>
                  <a:rPr lang="ko-KR" altLang="en-US" dirty="0" smtClean="0">
                    <a:sym typeface="Wingdings" pitchFamily="2" charset="2"/>
                  </a:rPr>
                  <a:t>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sym typeface="Wingdings" pitchFamily="2" charset="2"/>
                          </a:rPr>
                          <m:t>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때문에 매 순간 갱신 불가능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그런데 식 </a:t>
                </a:r>
                <a:r>
                  <a:rPr lang="en-US" altLang="ko-KR" dirty="0" smtClean="0"/>
                  <a:t>(9.12)~(9.15)</a:t>
                </a:r>
                <a:r>
                  <a:rPr lang="ko-KR" altLang="en-US" dirty="0" smtClean="0"/>
                  <a:t>에서 사용한 순환 관계를 적용하면 식 </a:t>
                </a:r>
                <a:r>
                  <a:rPr lang="en-US" altLang="ko-KR" dirty="0" smtClean="0"/>
                  <a:t>(9.24)</a:t>
                </a:r>
                <a:r>
                  <a:rPr lang="ko-KR" altLang="en-US" dirty="0" smtClean="0"/>
                  <a:t>로 바꿔 쓸 수 있음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매 순간 갱신하는 시간차 아이디어 실현됨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행동 버전으로 바꿔 쓰면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93" r="-971" b="-32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534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64187"/>
            <a:ext cx="7623012" cy="4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73216"/>
            <a:ext cx="7623012" cy="45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3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라인 </a:t>
            </a:r>
            <a:r>
              <a:rPr lang="en-US" altLang="ko-KR" dirty="0" smtClean="0"/>
              <a:t>5</a:t>
            </a:r>
            <a:r>
              <a:rPr lang="ko-KR" altLang="en-US" dirty="0" smtClean="0"/>
              <a:t>는 라인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 만든 샘플을 사용하므로 학습 기반이고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상태의 값을 사용하므로 부트스트랩 방식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동적 프로그래밍과 </a:t>
            </a:r>
            <a:r>
              <a:rPr lang="ko-KR" altLang="en-US" dirty="0" err="1" smtClean="0">
                <a:sym typeface="Wingdings" pitchFamily="2" charset="2"/>
              </a:rPr>
              <a:t>몬테카를로</a:t>
            </a:r>
            <a:r>
              <a:rPr lang="ko-KR" altLang="en-US" dirty="0" smtClean="0">
                <a:sym typeface="Wingdings" pitchFamily="2" charset="2"/>
              </a:rPr>
              <a:t> 방법의 장점을 겸비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1"/>
            <a:ext cx="68961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강화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학습의 핵심 </a:t>
                </a:r>
                <a:r>
                  <a:rPr lang="ko-KR" altLang="en-US" dirty="0" smtClean="0"/>
                  <a:t>연산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시간에 따른 </a:t>
                </a:r>
                <a:r>
                  <a:rPr lang="ko-KR" altLang="en-US" dirty="0"/>
                  <a:t>상태</a:t>
                </a:r>
                <a:r>
                  <a:rPr lang="en-US" altLang="ko-KR" baseline="30000" dirty="0"/>
                  <a:t>state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행동</a:t>
                </a:r>
                <a:r>
                  <a:rPr lang="en-US" altLang="ko-KR" baseline="30000" dirty="0"/>
                  <a:t>action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보상</a:t>
                </a:r>
                <a:r>
                  <a:rPr lang="en-US" altLang="ko-KR" baseline="30000" dirty="0"/>
                  <a:t>reward </a:t>
                </a:r>
                <a:r>
                  <a:rPr lang="ko-KR" altLang="en-US" dirty="0" smtClean="0"/>
                  <a:t>의 순차적 처리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=0, 1, 2, 3, …,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altLang="ko-KR" i="1" smtClean="0">
                        <a:latin typeface="Cambria Math"/>
                      </a:rPr>
                      <m:t>⋯⋯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식으로 </a:t>
                </a:r>
                <a:r>
                  <a:rPr lang="ko-KR" altLang="en-US" dirty="0"/>
                  <a:t>쓰면</a:t>
                </a:r>
                <a:r>
                  <a:rPr lang="en-US" altLang="ko-KR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0" y="3167388"/>
            <a:ext cx="7265812" cy="335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6905772" cy="36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8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8" y="980728"/>
            <a:ext cx="8440638" cy="543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3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78155" cy="289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3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최적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정책을 찾는 </a:t>
            </a:r>
            <a:r>
              <a:rPr lang="en-US" altLang="ko-KR" dirty="0" err="1" smtClean="0"/>
              <a:t>Sarsa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753058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5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9.5.3 Q-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Q-</a:t>
                </a:r>
                <a:r>
                  <a:rPr lang="ko-KR" altLang="en-US" dirty="0" smtClean="0"/>
                  <a:t>학습이 사용하는 수식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(9.25)</a:t>
                </a:r>
                <a:r>
                  <a:rPr lang="ko-KR" altLang="en-US" dirty="0" smtClean="0"/>
                  <a:t>와 다른 점은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 smtClean="0"/>
                  <a:t>로 바뀐 것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켜진 정책 방식과 꺼진 정책 방식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err="1" smtClean="0"/>
                  <a:t>Sarsa</a:t>
                </a:r>
                <a:r>
                  <a:rPr lang="ko-KR" altLang="en-US" dirty="0" smtClean="0"/>
                  <a:t>는 정책을 사용하므로 켜진 정책 방식이라 부르고</a:t>
                </a:r>
                <a:r>
                  <a:rPr lang="en-US" altLang="ko-KR" dirty="0" smtClean="0"/>
                  <a:t>, Q-</a:t>
                </a:r>
                <a:r>
                  <a:rPr lang="ko-KR" altLang="en-US" dirty="0" smtClean="0"/>
                  <a:t>학습은 정책 대신 </a:t>
                </a:r>
                <a:r>
                  <a:rPr lang="en-US" altLang="ko-KR" dirty="0" smtClean="0"/>
                  <a:t>max </a:t>
                </a:r>
                <a:r>
                  <a:rPr lang="ko-KR" altLang="en-US" dirty="0" smtClean="0"/>
                  <a:t>연산을 사용하므로 꺼진 정책 방식이라 부름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1" y="1628800"/>
            <a:ext cx="8108776" cy="37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2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9.5.3 Q-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20652"/>
            <a:ext cx="7291536" cy="284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4" y="4079659"/>
            <a:ext cx="7571271" cy="158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2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근사 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참조표 방식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9.3~9.5</a:t>
                </a:r>
                <a:r>
                  <a:rPr lang="ko-KR" altLang="en-US" dirty="0"/>
                  <a:t>절의 알고리즘은 모두 가치함수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 smtClean="0"/>
                  <a:t> 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표에 저장하는 </a:t>
                </a:r>
                <a:r>
                  <a:rPr lang="ko-KR" altLang="en-US" dirty="0" err="1" smtClean="0"/>
                  <a:t>참조표</a:t>
                </a:r>
                <a:r>
                  <a:rPr lang="ko-KR" altLang="en-US" dirty="0" smtClean="0"/>
                  <a:t> 방식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9-1~9.9]</a:t>
                </a:r>
                <a:r>
                  <a:rPr lang="ko-KR" altLang="en-US" dirty="0" smtClean="0"/>
                  <a:t>의 출력은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ko-KR" altLang="en-US" dirty="0"/>
                  <a:t> 또는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를 저장하려면 각각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</a:rPr>
                          <m:t>𝒮</m:t>
                        </m:r>
                      </m:e>
                    </m:d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𝒮</m:t>
                        </m:r>
                      </m:e>
                    </m:d>
                    <m:r>
                      <a:rPr lang="en-US" altLang="ko-KR" i="1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  <a:ea typeface="Cambria Math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크기의 배열이 필요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𝒮</m:t>
                        </m:r>
                      </m:e>
                    </m:d>
                  </m:oMath>
                </a14:m>
                <a:r>
                  <a:rPr lang="ko-KR" altLang="en-US" dirty="0" smtClean="0"/>
                  <a:t>는 상태의 개수로서 </a:t>
                </a:r>
                <a:r>
                  <a:rPr lang="ko-KR" altLang="en-US" dirty="0" err="1" smtClean="0"/>
                  <a:t>백가몬</a:t>
                </a:r>
                <a:r>
                  <a:rPr lang="ko-KR" altLang="en-US" dirty="0" smtClean="0"/>
                  <a:t> 게임의 경우 </a:t>
                </a:r>
                <a:r>
                  <a:rPr lang="en-US" altLang="ko-KR" dirty="0" smtClean="0"/>
                  <a:t>10</a:t>
                </a:r>
                <a:r>
                  <a:rPr lang="en-US" altLang="ko-KR" baseline="30000" dirty="0" smtClean="0"/>
                  <a:t>20</a:t>
                </a:r>
                <a:r>
                  <a:rPr lang="ko-KR" altLang="en-US" dirty="0" smtClean="0"/>
                  <a:t>개 가량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참조표</a:t>
                </a:r>
                <a:r>
                  <a:rPr lang="ko-KR" altLang="en-US" dirty="0" smtClean="0">
                    <a:sym typeface="Wingdings" pitchFamily="2" charset="2"/>
                  </a:rPr>
                  <a:t> 방식이 현실적으로 불가능한 문제가 많음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근사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방식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선형 방정식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(9.27))</a:t>
                </a:r>
                <a:r>
                  <a:rPr lang="ko-KR" altLang="en-US" dirty="0" smtClean="0">
                    <a:sym typeface="Wingdings" pitchFamily="2" charset="2"/>
                  </a:rPr>
                  <a:t> 또는 신경망</a:t>
                </a:r>
                <a:r>
                  <a:rPr lang="en-US" altLang="ko-KR" dirty="0" smtClean="0">
                    <a:sym typeface="Wingdings" pitchFamily="2" charset="2"/>
                  </a:rPr>
                  <a:t>([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9-17])</a:t>
                </a:r>
                <a:r>
                  <a:rPr lang="ko-KR" altLang="en-US" dirty="0" smtClean="0">
                    <a:sym typeface="Wingdings" pitchFamily="2" charset="2"/>
                  </a:rPr>
                  <a:t>을 사용하여 가치 함수를 근사 추정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/>
                  <a:t>신경망을 주로 사용</a:t>
                </a:r>
                <a:r>
                  <a:rPr lang="en-US" altLang="ko-KR" dirty="0" smtClean="0"/>
                  <a:t>(9.7.1</a:t>
                </a:r>
                <a:r>
                  <a:rPr lang="ko-KR" altLang="en-US" dirty="0" smtClean="0"/>
                  <a:t>절의 </a:t>
                </a:r>
                <a:r>
                  <a:rPr lang="en-US" altLang="ko-KR" dirty="0" smtClean="0"/>
                  <a:t>TD-gammon</a:t>
                </a:r>
                <a:r>
                  <a:rPr lang="ko-KR" altLang="en-US" dirty="0" smtClean="0"/>
                  <a:t>에서 구체적인 입출력 사례 제시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85552"/>
            <a:ext cx="2016224" cy="82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35337"/>
            <a:ext cx="638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02212"/>
            <a:ext cx="4223743" cy="205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1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응용 사례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9.7.1 TD-gammon</a:t>
            </a:r>
          </a:p>
          <a:p>
            <a:r>
              <a:rPr lang="en-US" altLang="ko-KR" dirty="0" smtClean="0"/>
              <a:t>9.7.2 DQN: </a:t>
            </a:r>
            <a:r>
              <a:rPr lang="ko-KR" altLang="en-US" dirty="0" err="1" smtClean="0"/>
              <a:t>아타리</a:t>
            </a:r>
            <a:r>
              <a:rPr lang="ko-KR" altLang="en-US" dirty="0" smtClean="0"/>
              <a:t> 비디오 게임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인공지능에서 이 둘의 중요한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TD-gammon: </a:t>
            </a:r>
            <a:r>
              <a:rPr lang="ko-KR" altLang="en-US" dirty="0" smtClean="0"/>
              <a:t>자가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플레이로 학습한 최초 사례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DQN: </a:t>
            </a:r>
            <a:r>
              <a:rPr lang="ko-KR" altLang="en-US" dirty="0"/>
              <a:t>같은 신경망으로 </a:t>
            </a:r>
            <a:r>
              <a:rPr lang="ko-KR" altLang="en-US" dirty="0" smtClean="0"/>
              <a:t>서로 다른 </a:t>
            </a:r>
            <a:r>
              <a:rPr lang="ko-KR" altLang="en-US" dirty="0" smtClean="0"/>
              <a:t>수십 </a:t>
            </a:r>
            <a:r>
              <a:rPr lang="ko-KR" altLang="en-US" dirty="0"/>
              <a:t>종의 </a:t>
            </a:r>
            <a:r>
              <a:rPr lang="ko-KR" altLang="en-US" dirty="0" smtClean="0"/>
              <a:t>게임에서 높은 성능을 얻음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23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백가몬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게임 규칙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52505"/>
            <a:ext cx="7272808" cy="3479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81" y="219827"/>
            <a:ext cx="4097755" cy="2759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6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 smtClean="0"/>
              <a:t>백가몬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Tesauro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1990</a:t>
            </a:r>
            <a:r>
              <a:rPr lang="ko-KR" altLang="en-US" dirty="0" smtClean="0"/>
              <a:t>년대 초에 신경망을 사용하여 </a:t>
            </a:r>
            <a:r>
              <a:rPr lang="en-US" altLang="ko-KR" dirty="0" err="1" smtClean="0"/>
              <a:t>NeuroGammon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낮은 성능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이후 강화 학습을 사용한 </a:t>
            </a:r>
            <a:r>
              <a:rPr lang="en-US" altLang="ko-KR" dirty="0" smtClean="0"/>
              <a:t>TD-gammon</a:t>
            </a:r>
            <a:r>
              <a:rPr lang="ko-KR" altLang="en-US" dirty="0" smtClean="0"/>
              <a:t>으로 발전</a:t>
            </a:r>
            <a:endParaRPr lang="en-US" altLang="ko-KR" dirty="0" smtClean="0"/>
          </a:p>
          <a:p>
            <a:r>
              <a:rPr lang="en-US" altLang="ko-KR" dirty="0" smtClean="0"/>
              <a:t>TD-gammon</a:t>
            </a:r>
          </a:p>
          <a:p>
            <a:pPr lvl="1"/>
            <a:r>
              <a:rPr lang="ko-KR" altLang="en-US" dirty="0" err="1"/>
              <a:t>은닉층이</a:t>
            </a:r>
            <a:r>
              <a:rPr lang="ko-KR" altLang="en-US" dirty="0"/>
              <a:t> 하나인 다층 </a:t>
            </a:r>
            <a:r>
              <a:rPr lang="ko-KR" altLang="en-US" dirty="0" err="1" smtClean="0"/>
              <a:t>퍼셉트론으로</a:t>
            </a:r>
            <a:r>
              <a:rPr lang="ko-KR" altLang="en-US" dirty="0" smtClean="0"/>
              <a:t> </a:t>
            </a:r>
            <a:r>
              <a:rPr lang="ko-KR" altLang="en-US" dirty="0"/>
              <a:t>가치함수를 </a:t>
            </a:r>
            <a:r>
              <a:rPr lang="ko-KR" altLang="en-US" dirty="0" smtClean="0"/>
              <a:t>근사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입력층은</a:t>
            </a:r>
            <a:r>
              <a:rPr lang="en-US" altLang="ko-KR" dirty="0" smtClean="0"/>
              <a:t> 198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검은 말과 빨간 말이 놓인 위치를 </a:t>
            </a:r>
            <a:r>
              <a:rPr lang="ko-KR" altLang="en-US" dirty="0" smtClean="0"/>
              <a:t>표현하는 데 </a:t>
            </a:r>
            <a:r>
              <a:rPr lang="en-US" altLang="ko-KR" dirty="0" smtClean="0"/>
              <a:t>2*24*4=192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말의 차례를 </a:t>
            </a:r>
            <a:r>
              <a:rPr lang="ko-KR" altLang="en-US" dirty="0" smtClean="0"/>
              <a:t>표시하는 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빠져나온</a:t>
            </a:r>
            <a:r>
              <a:rPr lang="ko-KR" altLang="en-US" dirty="0" smtClean="0"/>
              <a:t> 말의 개수를 </a:t>
            </a:r>
            <a:r>
              <a:rPr lang="ko-KR" altLang="en-US" dirty="0" smtClean="0"/>
              <a:t>표현하는 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잡힌 말의 개수를 </a:t>
            </a:r>
            <a:r>
              <a:rPr lang="ko-KR" altLang="en-US" dirty="0" smtClean="0"/>
              <a:t>표현하는 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승리한 측을 </a:t>
            </a:r>
            <a:r>
              <a:rPr lang="ko-KR" altLang="en-US" dirty="0" smtClean="0"/>
              <a:t>표시하는 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대승한 측을 </a:t>
            </a:r>
            <a:r>
              <a:rPr lang="ko-KR" altLang="en-US" dirty="0" smtClean="0"/>
              <a:t>표시하는 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학습은 시간차 학습으로 해결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자가 플레이</a:t>
            </a:r>
            <a:r>
              <a:rPr lang="ko-KR" altLang="en-US" dirty="0" smtClean="0"/>
              <a:t>로</a:t>
            </a:r>
            <a:r>
              <a:rPr lang="en-US" altLang="ko-KR" baseline="30000" dirty="0" smtClean="0"/>
              <a:t>self-play</a:t>
            </a:r>
            <a:r>
              <a:rPr lang="ko-KR" altLang="en-US" dirty="0" smtClean="0"/>
              <a:t> 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사람이 사용하는 전략을 알려주지 않음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771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강화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학습과 보드게임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세계 챔피언 수준의 보드 게임 프로그램을 제작하려 많은 노력을 기울임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가장 어려운 보드 게임인 바둑에서 </a:t>
            </a:r>
            <a:r>
              <a:rPr lang="ko-KR" altLang="en-US" dirty="0" err="1" smtClean="0"/>
              <a:t>이세돌을</a:t>
            </a:r>
            <a:r>
              <a:rPr lang="ko-KR" altLang="en-US" dirty="0" smtClean="0"/>
              <a:t> 이기는 성과 </a:t>
            </a:r>
            <a:r>
              <a:rPr lang="ko-KR" altLang="en-US" dirty="0" err="1" smtClean="0"/>
              <a:t>이룩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학습을 게임에 활용한 역사를 살피려면 </a:t>
            </a:r>
            <a:r>
              <a:rPr lang="en-US" altLang="ko-KR" dirty="0" smtClean="0"/>
              <a:t>[Kurenkov2016]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틱텍토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상태의 수가 </a:t>
            </a:r>
            <a:r>
              <a:rPr lang="en-US" altLang="ko-KR" dirty="0" smtClean="0"/>
              <a:t>3</a:t>
            </a:r>
            <a:r>
              <a:rPr lang="en-US" altLang="ko-KR" baseline="30000" dirty="0" smtClean="0"/>
              <a:t>9</a:t>
            </a:r>
            <a:r>
              <a:rPr lang="en-US" altLang="ko-KR" dirty="0" smtClean="0"/>
              <a:t>=19683</a:t>
            </a:r>
            <a:r>
              <a:rPr lang="ko-KR" altLang="en-US" dirty="0" smtClean="0"/>
              <a:t>가지이므로 간단한 추론 프로그램으로 최적 정책을 알아낼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체커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사무엘이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1950</a:t>
            </a:r>
            <a:r>
              <a:rPr lang="ko-KR" altLang="en-US" dirty="0" smtClean="0"/>
              <a:t>년대 컴퓨터에서 고전적인 알고리즘으로 제작</a:t>
            </a:r>
            <a:r>
              <a:rPr lang="en-US" altLang="ko-KR" dirty="0" smtClean="0"/>
              <a:t>[Samuel1959]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수를 평가하는 특수 목적용 </a:t>
            </a:r>
            <a:r>
              <a:rPr lang="en-US" altLang="ko-KR" dirty="0" smtClean="0"/>
              <a:t>VLSI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발전된 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알고리즘보다는 특수 목적용 슈퍼 컴퓨터로 세계 챔피언 물리침</a:t>
            </a:r>
            <a:r>
              <a:rPr lang="en-US" altLang="ko-KR" dirty="0" smtClean="0"/>
              <a:t>[Campbell2002]</a:t>
            </a:r>
          </a:p>
          <a:p>
            <a:pPr lvl="1"/>
            <a:r>
              <a:rPr lang="ko-KR" altLang="en-US" dirty="0" smtClean="0"/>
              <a:t>바둑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알파고는</a:t>
            </a:r>
            <a:r>
              <a:rPr lang="ko-KR" altLang="en-US" dirty="0" smtClean="0"/>
              <a:t> 강화 학습과 </a:t>
            </a:r>
            <a:r>
              <a:rPr lang="ko-KR" altLang="en-US" dirty="0" err="1" smtClean="0"/>
              <a:t>딥러닝을</a:t>
            </a:r>
            <a:r>
              <a:rPr lang="ko-KR" altLang="en-US" dirty="0" smtClean="0"/>
              <a:t> 결합하여 </a:t>
            </a:r>
            <a:r>
              <a:rPr lang="ko-KR" altLang="en-US" dirty="0" err="1" smtClean="0"/>
              <a:t>이세돌</a:t>
            </a:r>
            <a:r>
              <a:rPr lang="ko-KR" altLang="en-US" dirty="0" smtClean="0"/>
              <a:t> 물리침</a:t>
            </a:r>
            <a:r>
              <a:rPr lang="en-US" altLang="ko-KR" dirty="0" smtClean="0"/>
              <a:t>[Silver2016]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136904" cy="178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3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보상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책정 방안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 순간 보상액 책정이 어려우면 중간에는 보상액을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설정하고 마지막 순간에 보상액 결정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에서 중간에는 보상액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순간에는 아빠에게 안기면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넘어지면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부</a:t>
            </a:r>
            <a:r>
              <a:rPr lang="ko-KR" altLang="en-US" dirty="0"/>
              <a:t>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바둑에서 중간에는 보상액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마지막에 이기면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지면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991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9.7.2 DQN: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아타리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게임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 smtClean="0"/>
              <a:t>아타리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비디오 게임 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Atari2600 </a:t>
            </a:r>
            <a:r>
              <a:rPr lang="ko-KR" altLang="en-US" dirty="0" smtClean="0"/>
              <a:t>기종에서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실행되는 </a:t>
            </a:r>
            <a:r>
              <a:rPr lang="en-US" altLang="ko-KR" dirty="0" smtClean="0"/>
              <a:t>49</a:t>
            </a:r>
            <a:r>
              <a:rPr lang="ko-KR" altLang="en-US" dirty="0" smtClean="0"/>
              <a:t>종 게임을 골라 자동으로 </a:t>
            </a:r>
            <a:r>
              <a:rPr lang="ko-KR" altLang="en-US" dirty="0" err="1" smtClean="0"/>
              <a:t>플레이하는</a:t>
            </a:r>
            <a:r>
              <a:rPr lang="ko-KR" altLang="en-US" dirty="0" smtClean="0"/>
              <a:t> 프로그램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게임마다 상태 표현과 게임 전략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 방식이 크게 다름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강화 학습을 사용한 프로그램은 동일한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신경망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매개변수를 사용했음에도 거의 모든 게임에서 전문 플레이어 수준을 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이전에는 사람이 게임마다 적합한 신경망 구조를 따로따로 설계한 점에 비추면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과업간 일반화 능력이 크게 발전한 셈</a:t>
            </a:r>
            <a:r>
              <a:rPr lang="en-US" altLang="ko-KR" dirty="0" smtClean="0"/>
              <a:t>(</a:t>
            </a:r>
            <a:r>
              <a:rPr lang="ko-KR" altLang="en-US" dirty="0" smtClean="0">
                <a:sym typeface="Wingdings" pitchFamily="2" charset="2"/>
              </a:rPr>
              <a:t>사람은 몇 가지 과업에 익숙해지면 유사한 다른 과업도 잘함</a:t>
            </a:r>
            <a:r>
              <a:rPr lang="en-US" altLang="ko-KR" dirty="0" smtClean="0">
                <a:sym typeface="Wingdings" pitchFamily="2" charset="2"/>
              </a:rPr>
              <a:t>)  </a:t>
            </a:r>
            <a:r>
              <a:rPr lang="ko-KR" altLang="en-US" dirty="0" smtClean="0">
                <a:sym typeface="Wingdings" pitchFamily="2" charset="2"/>
              </a:rPr>
              <a:t>인공지능 발전에 기여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960965" cy="2185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6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9.7.2 DQN: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아타리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게임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/>
              <a:t>DQN(deep Q-network)</a:t>
            </a:r>
          </a:p>
          <a:p>
            <a:pPr lvl="1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신경망과 </a:t>
            </a:r>
            <a:r>
              <a:rPr lang="en-US" altLang="ko-KR" dirty="0" smtClean="0"/>
              <a:t>Q-</a:t>
            </a:r>
            <a:r>
              <a:rPr lang="ko-KR" altLang="en-US" dirty="0" smtClean="0"/>
              <a:t>학습을 결합한 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입력층은</a:t>
            </a:r>
            <a:r>
              <a:rPr lang="ko-KR" altLang="en-US" dirty="0" smtClean="0"/>
              <a:t> 게임 스크린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장의 영상 </a:t>
            </a:r>
            <a:r>
              <a:rPr lang="en-US" altLang="ko-KR" dirty="0" smtClean="0"/>
              <a:t>84*84*4 </a:t>
            </a:r>
            <a:r>
              <a:rPr lang="ko-KR" altLang="en-US" dirty="0" err="1" smtClean="0"/>
              <a:t>텐서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이 </a:t>
            </a:r>
            <a:r>
              <a:rPr lang="ko-KR" altLang="en-US" dirty="0" err="1" smtClean="0">
                <a:sym typeface="Wingdings" pitchFamily="2" charset="2"/>
              </a:rPr>
              <a:t>텐서가</a:t>
            </a:r>
            <a:r>
              <a:rPr lang="ko-KR" altLang="en-US" dirty="0" smtClean="0">
                <a:sym typeface="Wingdings" pitchFamily="2" charset="2"/>
              </a:rPr>
              <a:t> 상태를 표현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18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게임마다 </a:t>
            </a:r>
            <a:r>
              <a:rPr lang="en-US" altLang="ko-KR" dirty="0" smtClean="0"/>
              <a:t>4~18</a:t>
            </a:r>
            <a:r>
              <a:rPr lang="ko-KR" altLang="en-US" dirty="0" smtClean="0"/>
              <a:t>개 조이스틱 행동이 있는데 게임마다 필요한 만큼 사용</a:t>
            </a:r>
            <a:r>
              <a:rPr lang="en-US" altLang="ko-KR" dirty="0" smtClean="0"/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84524" cy="372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0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에이전트와</a:t>
            </a:r>
            <a:r>
              <a:rPr lang="en-US" altLang="ko-KR" baseline="30000" dirty="0"/>
              <a:t>agent</a:t>
            </a:r>
            <a:r>
              <a:rPr lang="ko-KR" altLang="en-US" dirty="0" smtClean="0"/>
              <a:t> 환경</a:t>
            </a:r>
            <a:r>
              <a:rPr lang="en-US" altLang="ko-KR" baseline="30000" dirty="0" smtClean="0"/>
              <a:t>environment</a:t>
            </a:r>
          </a:p>
          <a:p>
            <a:pPr lvl="1"/>
            <a:r>
              <a:rPr lang="ko-KR" altLang="en-US" dirty="0" smtClean="0"/>
              <a:t>에이전트는 정책을 가지고 행동을 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정책은 학습으로 알아내야 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환경은 </a:t>
            </a:r>
            <a:r>
              <a:rPr lang="en-US" altLang="ko-KR" dirty="0" smtClean="0"/>
              <a:t>MDP</a:t>
            </a:r>
            <a:r>
              <a:rPr lang="ko-KR" altLang="en-US" dirty="0" smtClean="0"/>
              <a:t>를 가지고 상태 전환과 보상액 결정</a:t>
            </a:r>
            <a:r>
              <a:rPr lang="en-US" altLang="ko-KR" dirty="0" smtClean="0"/>
              <a:t>(MDP</a:t>
            </a:r>
            <a:r>
              <a:rPr lang="ko-KR" altLang="en-US" dirty="0" smtClean="0"/>
              <a:t>는 주어지는 것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지도 학습의 훈련집합에 비유할 수 있음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강화 학습의 목표는 </a:t>
            </a:r>
            <a:r>
              <a:rPr lang="ko-KR" altLang="en-US" dirty="0" smtClean="0">
                <a:solidFill>
                  <a:srgbClr val="0000FF"/>
                </a:solidFill>
              </a:rPr>
              <a:t>누적 보상액을 최대화</a:t>
            </a:r>
            <a:r>
              <a:rPr lang="ko-KR" altLang="en-US" dirty="0" smtClean="0"/>
              <a:t>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이를 달성하려면 매 순간 좋은 행동을 취할 수 있어야 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정책에 따라 행동을 결정하므로 좋은 정책이 필요한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강화 학습은 주어진 </a:t>
            </a:r>
            <a:r>
              <a:rPr lang="en-US" altLang="ko-KR" dirty="0" smtClean="0"/>
              <a:t>MDP</a:t>
            </a:r>
            <a:r>
              <a:rPr lang="ko-KR" altLang="en-US" dirty="0" smtClean="0"/>
              <a:t>를 가지고 최적 정책을 찾아야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지도 학습이 훈련집합을 가지고 최적 매개변수를 찾는 것에 비유할 수 있음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7" y="2564904"/>
            <a:ext cx="362052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행동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표현</a:t>
                </a: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대부분 응용에서는 이산 값을 가짐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상탯값</a:t>
                </a:r>
                <a:r>
                  <a:rPr lang="ko-KR" altLang="en-US" dirty="0" smtClean="0"/>
                  <a:t>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𝒮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행동값 </a:t>
                </a:r>
                <a:r>
                  <a:rPr lang="ko-KR" altLang="en-US" dirty="0"/>
                  <a:t>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𝒜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 smtClean="0"/>
                  <a:t>보상값 </a:t>
                </a:r>
                <a:r>
                  <a:rPr lang="ko-KR" altLang="en-US" dirty="0"/>
                  <a:t>집합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ℛ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으로 표기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58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122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ko-KR" altLang="en-US" dirty="0" smtClean="0"/>
                  <a:t>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상태에 있다가 다음 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상태로 바뀔 확률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ko-KR" altLang="en-US" dirty="0" smtClean="0"/>
                  <a:t>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상태에서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취했을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상태로 바뀔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4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</TotalTime>
  <Words>3204</Words>
  <Application>Microsoft Office PowerPoint</Application>
  <PresentationFormat>화면 슬라이드 쇼(4:3)</PresentationFormat>
  <Paragraphs>704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굴림</vt:lpstr>
      <vt:lpstr>Arial</vt:lpstr>
      <vt:lpstr>아리따M</vt:lpstr>
      <vt:lpstr>나눔손글씨 펜</vt:lpstr>
      <vt:lpstr>맑은 고딕</vt:lpstr>
      <vt:lpstr>Wingdings</vt:lpstr>
      <vt:lpstr>HY견고딕</vt:lpstr>
      <vt:lpstr>Cambria Math</vt:lpstr>
      <vt:lpstr>Times New Roman</vt:lpstr>
      <vt:lpstr>Tahoma</vt:lpstr>
      <vt:lpstr>1_Office 테마</vt:lpstr>
      <vt:lpstr>9. 강화 학습</vt:lpstr>
      <vt:lpstr>PREVIEW</vt:lpstr>
      <vt:lpstr>PREVIEW</vt:lpstr>
      <vt:lpstr>PowerPoint 프레젠테이션</vt:lpstr>
      <vt:lpstr>9.1 강화 학습의 원리와 성질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9.1.2 탐험과 탐사</vt:lpstr>
      <vt:lpstr>9.1.2 탐험과 탐사</vt:lpstr>
      <vt:lpstr>9.1.3 마르코프 결정 프로세스</vt:lpstr>
      <vt:lpstr>9.1.3 마르코프 결정 프로세스</vt:lpstr>
      <vt:lpstr>9.1.3 마르코프 결정 프로세스</vt:lpstr>
      <vt:lpstr>9.2 정책과 가치함수</vt:lpstr>
      <vt:lpstr>9.2 정책과 가치함수</vt:lpstr>
      <vt:lpstr>9.2.1 정책</vt:lpstr>
      <vt:lpstr>9.2.1 정책</vt:lpstr>
      <vt:lpstr>9.2.1 정책</vt:lpstr>
      <vt:lpstr>9.2.1 정책</vt:lpstr>
      <vt:lpstr>9.2.1 정책</vt:lpstr>
      <vt:lpstr>9.2.2 가치함수</vt:lpstr>
      <vt:lpstr>9.2.2 가치함수</vt:lpstr>
      <vt:lpstr>9.2.2 가치함수</vt:lpstr>
      <vt:lpstr>9.2.2 가치함수</vt:lpstr>
      <vt:lpstr>9.2.2 가치함수</vt:lpstr>
      <vt:lpstr>9.2.2 가치함수</vt:lpstr>
      <vt:lpstr>9.2.2 가치함수</vt:lpstr>
      <vt:lpstr>9.2.3 최적 가치함수</vt:lpstr>
      <vt:lpstr>9.2.3 최적 가치함수</vt:lpstr>
      <vt:lpstr>9.3 동적 프로그래밍</vt:lpstr>
      <vt:lpstr>9.3 동적 프로그래밍</vt:lpstr>
      <vt:lpstr>9.3.1 정책 반복 알고리즘</vt:lpstr>
      <vt:lpstr>9.3.1 정책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9.4 몬테카를로 방법</vt:lpstr>
      <vt:lpstr>9.4.1 훈련집합의 수집과 정책 평가</vt:lpstr>
      <vt:lpstr>9.4.1 훈련집합의 수집과 정책 평가</vt:lpstr>
      <vt:lpstr>9.4.1 훈련집합의 수집과 정책 평가</vt:lpstr>
      <vt:lpstr>9.4.1 훈련집합의 수집과 정책 평가</vt:lpstr>
      <vt:lpstr>9.4.2 최적 정책 탐색</vt:lpstr>
      <vt:lpstr>9.4.2 최적 정책 탐색</vt:lpstr>
      <vt:lpstr>9.4.2 최적 정책 탐색</vt:lpstr>
      <vt:lpstr>9.4.2 최적 정책 탐색</vt:lpstr>
      <vt:lpstr>9.5 시간차 학습</vt:lpstr>
      <vt:lpstr>9.5.1 정책 평가</vt:lpstr>
      <vt:lpstr>9.5.1 정책 평가</vt:lpstr>
      <vt:lpstr>9.5.1 정책 평가</vt:lpstr>
      <vt:lpstr>9.5.1 정책 평가</vt:lpstr>
      <vt:lpstr>9.5.1 정책 평가</vt:lpstr>
      <vt:lpstr>9.5.2 Sarsa</vt:lpstr>
      <vt:lpstr>9.5.3 Q-학습</vt:lpstr>
      <vt:lpstr>9.5.3 Q-학습</vt:lpstr>
      <vt:lpstr>9.6 근사 방법</vt:lpstr>
      <vt:lpstr>9.7 응용 사례</vt:lpstr>
      <vt:lpstr>9.7.1 TD-gammon</vt:lpstr>
      <vt:lpstr>9.7.1 TD-gammon</vt:lpstr>
      <vt:lpstr>9.7.1 TD-gammon</vt:lpstr>
      <vt:lpstr>9.7.2 DQN: 아타리 비디오 게임</vt:lpstr>
      <vt:lpstr>9.7.2 DQN: 아타리 비디오 게임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892</cp:revision>
  <cp:lastPrinted>2018-02-07T02:12:07Z</cp:lastPrinted>
  <dcterms:created xsi:type="dcterms:W3CDTF">2006-10-05T04:04:58Z</dcterms:created>
  <dcterms:modified xsi:type="dcterms:W3CDTF">2018-02-26T05:23:02Z</dcterms:modified>
</cp:coreProperties>
</file>